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97" r:id="rId2"/>
    <p:sldId id="298" r:id="rId3"/>
    <p:sldId id="302" r:id="rId4"/>
    <p:sldId id="305" r:id="rId5"/>
    <p:sldId id="308" r:id="rId6"/>
    <p:sldId id="309" r:id="rId7"/>
    <p:sldId id="300" r:id="rId8"/>
    <p:sldId id="306" r:id="rId9"/>
  </p:sldIdLst>
  <p:sldSz cx="9144000" cy="6858000" type="screen4x3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Madsen" initials="BM" lastIdx="1" clrIdx="0">
    <p:extLst>
      <p:ext uri="{19B8F6BF-5375-455C-9EA6-DF929625EA0E}">
        <p15:presenceInfo xmlns:p15="http://schemas.microsoft.com/office/powerpoint/2012/main" userId="S-1-5-21-3929866503-1651946015-2797045543-1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C225D-E6E2-4BA6-805A-7FDE43221C8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737E-4B18-4F56-BEA2-A7798B1771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9ECAA-101F-4555-92DD-DCDCDD75BFA2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A01E-ADDD-4B31-B1FF-F5A4F0A863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7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65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0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21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468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65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5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75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55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1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45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B883-777A-4E83-BA3E-4A738DFD027E}" type="datetimeFigureOut">
              <a:rPr lang="da-DK" smtClean="0"/>
              <a:t>18-11-2020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0C22-3197-44BD-AE9D-6ECDFE585D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5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270" y="841248"/>
            <a:ext cx="4670298" cy="1234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Samarbejde mellem Hammel Neurocenter og kommuner i Region Midtjylland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076254" y="2916936"/>
            <a:ext cx="5818206" cy="2956326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algn="l" defTabSz="914400"/>
            <a:r>
              <a:rPr lang="en-US" sz="2000" b="1" dirty="0" err="1"/>
              <a:t>Præcisering</a:t>
            </a:r>
            <a:r>
              <a:rPr lang="en-US" sz="2000" b="1" dirty="0"/>
              <a:t> </a:t>
            </a:r>
            <a:r>
              <a:rPr lang="en-US" sz="2000" b="1" dirty="0" err="1"/>
              <a:t>af</a:t>
            </a:r>
            <a:r>
              <a:rPr lang="en-US" sz="2000" b="1" dirty="0"/>
              <a:t> </a:t>
            </a:r>
            <a:r>
              <a:rPr lang="en-US" sz="2000" b="1" dirty="0" err="1" smtClean="0"/>
              <a:t>praksis</a:t>
            </a:r>
            <a:r>
              <a:rPr lang="en-US" sz="2000" b="1" dirty="0" smtClean="0"/>
              <a:t>; </a:t>
            </a:r>
            <a:r>
              <a:rPr lang="en-US" sz="2000" b="1" dirty="0"/>
              <a:t>det er </a:t>
            </a:r>
            <a:r>
              <a:rPr lang="en-US" sz="2000" b="1" dirty="0" err="1"/>
              <a:t>ikke</a:t>
            </a:r>
            <a:r>
              <a:rPr lang="en-US" sz="2000" b="1" dirty="0"/>
              <a:t> nye </a:t>
            </a:r>
            <a:r>
              <a:rPr lang="en-US" sz="2000" b="1" dirty="0" err="1"/>
              <a:t>tiltag</a:t>
            </a:r>
            <a:endParaRPr lang="en-US" sz="2000" b="1" dirty="0"/>
          </a:p>
          <a:p>
            <a:pPr marL="228600" algn="l" defTabSz="914400"/>
            <a:endParaRPr lang="en-US" sz="2000" dirty="0"/>
          </a:p>
          <a:p>
            <a:pPr marL="457200" indent="-342900" algn="l" defTabSz="914400">
              <a:buFont typeface="Wingdings" pitchFamily="2" charset="2"/>
              <a:buChar char="Ø"/>
            </a:pPr>
            <a:r>
              <a:rPr lang="en-US" sz="2000" dirty="0" err="1"/>
              <a:t>Samarbejdsformen</a:t>
            </a:r>
            <a:r>
              <a:rPr lang="en-US" sz="2000" dirty="0"/>
              <a:t> er i dialog </a:t>
            </a:r>
            <a:r>
              <a:rPr lang="en-US" sz="2000" dirty="0" err="1"/>
              <a:t>blevet</a:t>
            </a:r>
            <a:r>
              <a:rPr lang="en-US" sz="2000" dirty="0"/>
              <a:t> </a:t>
            </a:r>
            <a:r>
              <a:rPr lang="en-US" sz="2000" dirty="0" err="1"/>
              <a:t>eksplicit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visuelt</a:t>
            </a:r>
            <a:r>
              <a:rPr lang="en-US" sz="2000" dirty="0"/>
              <a:t> </a:t>
            </a:r>
            <a:r>
              <a:rPr lang="en-US" sz="2000" dirty="0" err="1"/>
              <a:t>understøttet</a:t>
            </a:r>
            <a:endParaRPr lang="en-US" sz="2000" dirty="0"/>
          </a:p>
          <a:p>
            <a:pPr marL="457200" lvl="0" indent="-342900" algn="l" defTabSz="914400">
              <a:buFont typeface="Wingdings" pitchFamily="2" charset="2"/>
              <a:buChar char="Ø"/>
            </a:pPr>
            <a:endParaRPr lang="en-US" sz="2000" dirty="0"/>
          </a:p>
          <a:p>
            <a:pPr marL="571500" lvl="0" indent="-342900" algn="l" defTabSz="914400">
              <a:buFont typeface="Wingdings" pitchFamily="2" charset="2"/>
              <a:buChar char="Ø"/>
            </a:pPr>
            <a:r>
              <a:rPr lang="en-US" sz="2000" dirty="0" err="1"/>
              <a:t>Særligt</a:t>
            </a:r>
            <a:r>
              <a:rPr lang="en-US" sz="2000" dirty="0"/>
              <a:t> </a:t>
            </a:r>
            <a:r>
              <a:rPr lang="en-US" sz="2000" dirty="0" err="1"/>
              <a:t>udviklet</a:t>
            </a:r>
            <a:r>
              <a:rPr lang="en-US" sz="2000" dirty="0"/>
              <a:t> </a:t>
            </a:r>
            <a:r>
              <a:rPr lang="en-US" sz="2000" dirty="0" err="1"/>
              <a:t>praksissamarbejde</a:t>
            </a:r>
            <a:r>
              <a:rPr lang="en-US" sz="2000" dirty="0"/>
              <a:t> med </a:t>
            </a:r>
            <a:r>
              <a:rPr lang="en-US" sz="2000" dirty="0" err="1"/>
              <a:t>henblik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udvidet</a:t>
            </a:r>
            <a:r>
              <a:rPr lang="en-US" sz="2000" dirty="0"/>
              <a:t> </a:t>
            </a:r>
            <a:r>
              <a:rPr lang="en-US" sz="2000" dirty="0" err="1"/>
              <a:t>koordination</a:t>
            </a:r>
            <a:endParaRPr lang="en-US" sz="2000" dirty="0"/>
          </a:p>
          <a:p>
            <a:pPr marL="342900" lvl="0" indent="-228600" algn="l" defTabSz="914400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4020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270" y="841248"/>
            <a:ext cx="4670298" cy="1234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 samarbejdsproces over sektorer </a:t>
            </a: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60270" y="2249424"/>
            <a:ext cx="4670298" cy="380390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342900" algn="l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over 1½ </a:t>
            </a:r>
            <a:r>
              <a:rPr lang="en-US" sz="2000" dirty="0" err="1"/>
              <a:t>år</a:t>
            </a:r>
            <a:r>
              <a:rPr lang="en-US" sz="2000" dirty="0"/>
              <a:t> </a:t>
            </a:r>
          </a:p>
          <a:p>
            <a:pPr marL="400050" indent="-342900" algn="l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Med </a:t>
            </a:r>
            <a:r>
              <a:rPr lang="en-US" sz="2000" dirty="0" err="1"/>
              <a:t>prøvehandlinger</a:t>
            </a:r>
            <a:r>
              <a:rPr lang="en-US" sz="2000" dirty="0"/>
              <a:t> </a:t>
            </a:r>
          </a:p>
          <a:p>
            <a:pPr marL="400050" indent="-342900" algn="l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Sparing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involvering</a:t>
            </a:r>
            <a:r>
              <a:rPr lang="en-US" sz="2000" dirty="0"/>
              <a:t> af </a:t>
            </a:r>
            <a:r>
              <a:rPr lang="en-US" sz="2000" dirty="0" err="1"/>
              <a:t>relevante</a:t>
            </a:r>
            <a:r>
              <a:rPr lang="en-US" sz="2000" dirty="0"/>
              <a:t> </a:t>
            </a:r>
            <a:r>
              <a:rPr lang="en-US" sz="2000" dirty="0" err="1"/>
              <a:t>fagpersoner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begge</a:t>
            </a:r>
            <a:r>
              <a:rPr lang="en-US" sz="2000" dirty="0"/>
              <a:t> </a:t>
            </a:r>
            <a:r>
              <a:rPr lang="en-US" sz="2000" dirty="0" err="1"/>
              <a:t>sektorer</a:t>
            </a: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7013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3DBB2-41AE-9C4C-9334-B72683C88C78}"/>
              </a:ext>
            </a:extLst>
          </p:cNvPr>
          <p:cNvSpPr/>
          <p:nvPr/>
        </p:nvSpPr>
        <p:spPr>
          <a:xfrm>
            <a:off x="2405461" y="691662"/>
            <a:ext cx="6003925" cy="523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</a:pPr>
            <a:r>
              <a:rPr lang="en-US" sz="2000" b="1" u="sng" dirty="0" err="1"/>
              <a:t>Organisatorisk</a:t>
            </a:r>
            <a:r>
              <a:rPr lang="en-US" sz="2000" b="1" u="sng" dirty="0"/>
              <a:t> </a:t>
            </a:r>
            <a:r>
              <a:rPr lang="en-US" sz="2000" b="1" u="sng" dirty="0" err="1"/>
              <a:t>ramme</a:t>
            </a:r>
            <a:endParaRPr lang="en-US" sz="2000" b="1" u="sng" dirty="0"/>
          </a:p>
          <a:p>
            <a:pPr marL="114300" lvl="0" indent="-3429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Ø"/>
            </a:pPr>
            <a:r>
              <a:rPr lang="en-US" sz="2000" dirty="0"/>
              <a:t>KOSU </a:t>
            </a:r>
          </a:p>
          <a:p>
            <a:pPr marL="114300" lvl="0" indent="-3429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Ø"/>
            </a:pPr>
            <a:r>
              <a:rPr lang="en-US" sz="2000" dirty="0" err="1"/>
              <a:t>Hjerneskadesamråd</a:t>
            </a:r>
            <a:r>
              <a:rPr lang="en-US" sz="2000" dirty="0"/>
              <a:t> </a:t>
            </a:r>
          </a:p>
          <a:p>
            <a:pPr marL="114300" lvl="0" indent="-3429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Ø"/>
            </a:pPr>
            <a:r>
              <a:rPr lang="en-US" sz="2000" dirty="0" err="1"/>
              <a:t>hjerneskadekoordinatorer</a:t>
            </a:r>
            <a:r>
              <a:rPr lang="en-US" sz="2000" dirty="0"/>
              <a:t> </a:t>
            </a:r>
          </a:p>
          <a:p>
            <a:pPr marL="114300" lvl="0" indent="-3429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Ø"/>
            </a:pPr>
            <a:r>
              <a:rPr lang="en-US" sz="2000" dirty="0"/>
              <a:t>Bred </a:t>
            </a:r>
            <a:r>
              <a:rPr lang="en-US" sz="2000" dirty="0" err="1" smtClean="0"/>
              <a:t>repræsentation</a:t>
            </a:r>
            <a:r>
              <a:rPr lang="en-US" sz="2000" dirty="0" smtClean="0"/>
              <a:t> </a:t>
            </a:r>
            <a:r>
              <a:rPr lang="en-US" sz="2000" dirty="0" err="1"/>
              <a:t>fra</a:t>
            </a:r>
            <a:r>
              <a:rPr lang="en-US" sz="2000" dirty="0"/>
              <a:t> RHN.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endParaRPr lang="en-US" sz="2000" b="1" dirty="0"/>
          </a:p>
          <a:p>
            <a:pPr lvl="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0">
              <a:lnSpc>
                <a:spcPct val="150000"/>
              </a:lnSpc>
              <a:spcBef>
                <a:spcPts val="750"/>
              </a:spcBef>
            </a:pPr>
            <a:r>
              <a:rPr lang="en-US" sz="2000" b="1" u="sng" dirty="0" err="1"/>
              <a:t>Aftaleramme</a:t>
            </a:r>
            <a:r>
              <a:rPr lang="en-US" sz="2000" b="1" u="sng" dirty="0"/>
              <a:t> for </a:t>
            </a:r>
            <a:r>
              <a:rPr lang="en-US" sz="2000" b="1" u="sng" dirty="0" err="1"/>
              <a:t>samarbejdet</a:t>
            </a:r>
            <a:endParaRPr lang="en-US" sz="2000" u="sng" dirty="0"/>
          </a:p>
          <a:p>
            <a:pPr marL="1143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Sundhedsaftalerne</a:t>
            </a:r>
            <a:endParaRPr lang="en-US" sz="2000" dirty="0"/>
          </a:p>
          <a:p>
            <a:pPr marL="1143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F</a:t>
            </a:r>
            <a:r>
              <a:rPr lang="en-US" sz="2000" dirty="0" err="1" smtClean="0"/>
              <a:t>ælles</a:t>
            </a:r>
            <a:r>
              <a:rPr lang="en-US" sz="2000" dirty="0" smtClean="0"/>
              <a:t> </a:t>
            </a:r>
            <a:r>
              <a:rPr lang="en-US" sz="2000" dirty="0" err="1" smtClean="0"/>
              <a:t>samarbejdsaftale</a:t>
            </a:r>
            <a:r>
              <a:rPr lang="en-US" sz="2000" dirty="0" smtClean="0"/>
              <a:t> – </a:t>
            </a:r>
            <a:r>
              <a:rPr lang="en-US" sz="2000" dirty="0" err="1"/>
              <a:t>A</a:t>
            </a:r>
            <a:r>
              <a:rPr lang="en-US" sz="2000" dirty="0" err="1" smtClean="0"/>
              <a:t>nbefalinger</a:t>
            </a:r>
            <a:r>
              <a:rPr lang="en-US" sz="2000" dirty="0" smtClean="0"/>
              <a:t> for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</a:t>
            </a:r>
            <a:r>
              <a:rPr lang="en-US" sz="2000" dirty="0" err="1" smtClean="0"/>
              <a:t>tværsektorielle</a:t>
            </a:r>
            <a:r>
              <a:rPr lang="en-US" sz="2000" dirty="0" smtClean="0"/>
              <a:t> </a:t>
            </a:r>
            <a:r>
              <a:rPr lang="en-US" sz="2000" dirty="0" err="1" smtClean="0"/>
              <a:t>forløb</a:t>
            </a:r>
            <a:endParaRPr lang="en-US" sz="2000" dirty="0"/>
          </a:p>
          <a:p>
            <a:pPr marL="1143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Den </a:t>
            </a:r>
            <a:r>
              <a:rPr lang="en-US" sz="2000" dirty="0" err="1"/>
              <a:t>gode</a:t>
            </a:r>
            <a:r>
              <a:rPr lang="en-US" sz="2000" dirty="0"/>
              <a:t> </a:t>
            </a:r>
            <a:r>
              <a:rPr lang="en-US" sz="2000" dirty="0" err="1"/>
              <a:t>indlæggelse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udskrivelse</a:t>
            </a:r>
            <a:r>
              <a:rPr lang="en-US" sz="2000" dirty="0"/>
              <a:t> - </a:t>
            </a:r>
            <a:r>
              <a:rPr lang="en-US" sz="2000" dirty="0" err="1"/>
              <a:t>Linkes</a:t>
            </a:r>
            <a:r>
              <a:rPr lang="en-US" sz="2000" dirty="0"/>
              <a:t> </a:t>
            </a:r>
            <a:r>
              <a:rPr lang="en-US" sz="2000" dirty="0" err="1"/>
              <a:t>hertil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718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53FB5A-FF64-4B4E-82F2-1EFDF654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70" y="934070"/>
            <a:ext cx="6003844" cy="51192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sz="2300" b="1" dirty="0"/>
              <a:t>Oversigtens formål: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a-DK" sz="2300" dirty="0"/>
              <a:t>Fremme ensartethed for borgerne med en flydende tryg overgang fra hospital til hjemkommune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da-DK" sz="2300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a-DK" sz="2300" dirty="0"/>
              <a:t>Målrette samarbejdet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da-DK" sz="2300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a-DK" sz="2300" dirty="0"/>
              <a:t>Sikre rettidig og optimal anvendelse af ressourcer i samarbejdet</a:t>
            </a:r>
          </a:p>
          <a:p>
            <a:pPr marL="0" indent="0">
              <a:lnSpc>
                <a:spcPct val="170000"/>
              </a:lnSpc>
              <a:buNone/>
            </a:pPr>
            <a:endParaRPr lang="da-DK" sz="2300" dirty="0"/>
          </a:p>
          <a:p>
            <a:pPr marL="0" indent="0">
              <a:lnSpc>
                <a:spcPct val="170000"/>
              </a:lnSpc>
              <a:buNone/>
            </a:pPr>
            <a:endParaRPr lang="da-DK" sz="2300" dirty="0"/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67945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AEEB4A-296B-4A48-BD87-07749062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69" y="266701"/>
            <a:ext cx="6249117" cy="60403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a-DK" sz="2000" b="1" u="sng" dirty="0"/>
          </a:p>
          <a:p>
            <a:pPr marL="0" indent="0">
              <a:lnSpc>
                <a:spcPct val="150000"/>
              </a:lnSpc>
              <a:buNone/>
            </a:pPr>
            <a:endParaRPr lang="da-DK" sz="20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b="1" u="sng" dirty="0" smtClean="0"/>
              <a:t>Flow-</a:t>
            </a:r>
            <a:r>
              <a:rPr lang="da-DK" sz="2000" b="1" u="sng" dirty="0" err="1" smtClean="0"/>
              <a:t>chart</a:t>
            </a:r>
            <a:r>
              <a:rPr lang="da-DK" sz="2000" b="1" u="sng" dirty="0" smtClean="0"/>
              <a:t> oversigten </a:t>
            </a:r>
            <a:r>
              <a:rPr lang="da-DK" sz="2000" b="1" u="sng" dirty="0"/>
              <a:t>illustrerer: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6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2000" dirty="0"/>
              <a:t>De arbejdsgange der er aftalt mellem kommunale hjerneskadekoordinatorer og Hammel Neurocenter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da-DK" sz="20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2000" dirty="0"/>
              <a:t>Det indhold kommunikationen skal have, samt på hvilket tidspunkt i forløbet kommunikationen skal foregå</a:t>
            </a:r>
          </a:p>
          <a:p>
            <a:pPr marL="0" indent="0">
              <a:lnSpc>
                <a:spcPct val="170000"/>
              </a:lnSpc>
              <a:buNone/>
            </a:pPr>
            <a:endParaRPr lang="da-DK" sz="2600" dirty="0"/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146773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EE1030-8B4E-4047-A76C-E3C69A3D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70" y="565150"/>
            <a:ext cx="6088382" cy="548817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sz="2000" b="1" dirty="0"/>
              <a:t>T</a:t>
            </a:r>
            <a:r>
              <a:rPr lang="da-DK" sz="2000" b="1" dirty="0" smtClean="0"/>
              <a:t>ilstræbt </a:t>
            </a:r>
            <a:r>
              <a:rPr lang="da-DK" sz="2000" b="1" dirty="0"/>
              <a:t>at kommunikation mellem kommune og hospital er baseret på skriftlig korrespondance for derved at:</a:t>
            </a:r>
          </a:p>
          <a:p>
            <a:pPr marL="0" indent="0">
              <a:lnSpc>
                <a:spcPct val="170000"/>
              </a:lnSpc>
              <a:buNone/>
            </a:pPr>
            <a:endParaRPr lang="da-DK" sz="2000" b="1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000" dirty="0"/>
              <a:t>Dokumenterer kontakten </a:t>
            </a:r>
            <a:r>
              <a:rPr lang="da-DK" sz="2000" dirty="0" smtClean="0"/>
              <a:t>- </a:t>
            </a:r>
            <a:r>
              <a:rPr lang="da-DK" sz="2000" dirty="0"/>
              <a:t>sikre dokumentation af aftaler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000" dirty="0"/>
              <a:t>Anvende laveste ressourceforbrug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000" dirty="0"/>
              <a:t>Fremme ensartethed og forudsigelighed i arbejdsgange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262927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5" y="422031"/>
            <a:ext cx="8430727" cy="60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F10C6-B140-424D-9279-3C551ECA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70" y="841248"/>
            <a:ext cx="4670298" cy="1234440"/>
          </a:xfrm>
        </p:spPr>
        <p:txBody>
          <a:bodyPr anchor="t">
            <a:normAutofit/>
          </a:bodyPr>
          <a:lstStyle/>
          <a:p>
            <a:r>
              <a:rPr lang="da-DK" sz="3600" b="1" dirty="0"/>
              <a:t>Proces fremadrettet</a:t>
            </a:r>
            <a:endParaRPr lang="da-DK" sz="35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4EB4BD-663B-EF46-8334-1B37ED3B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659" y="1547446"/>
            <a:ext cx="5972372" cy="45168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400" b="1" dirty="0"/>
              <a:t>Kendskab – ejerskab - implementering:</a:t>
            </a:r>
            <a:endParaRPr lang="da-DK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b="1" dirty="0" err="1"/>
              <a:t>Webinar</a:t>
            </a:r>
            <a:endParaRPr lang="da-DK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Forløbskoordinerede fagpersoner og relevante ledere i kommune og i region – virtuel.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b="1" dirty="0"/>
              <a:t>Kan anvendes i evaluering eksempelvis: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Evaluering i forbindelse med auditering og i det daglige samarbejde.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19695987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Skærmshow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1_Office-tema</vt:lpstr>
      <vt:lpstr>Samarbejde mellem Hammel Neurocenter og kommuner i Region Midtjylland</vt:lpstr>
      <vt:lpstr>En samarbejdsproces over sektorer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Proces fremadrettet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Samarbejde mellem Hammel Neurocenter og kommuner i Region Midtjylland</dc:title>
  <dc:creator>Birgit Madsen</dc:creator>
  <cp:lastModifiedBy>Charlotte Jensen</cp:lastModifiedBy>
  <cp:revision>4</cp:revision>
  <dcterms:created xsi:type="dcterms:W3CDTF">2020-11-11T10:42:12Z</dcterms:created>
  <dcterms:modified xsi:type="dcterms:W3CDTF">2020-11-18T06:50:01Z</dcterms:modified>
</cp:coreProperties>
</file>