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64" r:id="rId3"/>
    <p:sldId id="258" r:id="rId4"/>
    <p:sldId id="261" r:id="rId5"/>
    <p:sldId id="262" r:id="rId6"/>
    <p:sldId id="257" r:id="rId7"/>
    <p:sldId id="256" r:id="rId8"/>
    <p:sldId id="259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8551D-9AB6-824A-9700-3EA760676BC5}" type="doc">
      <dgm:prSet loTypeId="urn:microsoft.com/office/officeart/2005/8/layout/cycle7" loCatId="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da-DK"/>
        </a:p>
      </dgm:t>
    </dgm:pt>
    <dgm:pt modelId="{3866B8A0-CC1E-A543-93AA-87A4DFA27E15}">
      <dgm:prSet phldrT="[Text]" custT="1"/>
      <dgm:spPr/>
      <dgm:t>
        <a:bodyPr/>
        <a:lstStyle/>
        <a:p>
          <a:r>
            <a:rPr lang="da-DK" sz="1400" dirty="0" smtClean="0">
              <a:solidFill>
                <a:srgbClr val="000000"/>
              </a:solidFill>
            </a:rPr>
            <a:t>SF spørgsmål (funktionsmål) – egen oplevelse af sundhed og fysik, psykisk og social funktionsevne:</a:t>
          </a:r>
        </a:p>
        <a:p>
          <a:r>
            <a:rPr lang="da-DK" sz="1400" dirty="0" smtClean="0">
              <a:solidFill>
                <a:srgbClr val="000000"/>
              </a:solidFill>
            </a:rPr>
            <a:t>1. Fysiske begrænsninger reduceret</a:t>
          </a:r>
        </a:p>
        <a:p>
          <a:r>
            <a:rPr lang="da-DK" sz="1400" dirty="0" smtClean="0">
              <a:solidFill>
                <a:srgbClr val="000000"/>
              </a:solidFill>
            </a:rPr>
            <a:t>2. Færre har følt at fysiske smerter har vanskeliggjort deres daglige arbejde</a:t>
          </a:r>
        </a:p>
      </dgm:t>
    </dgm:pt>
    <dgm:pt modelId="{68DE1FA9-CB97-2E48-AE50-E147DFD2B8F2}" type="parTrans" cxnId="{CFE9ADD6-0EFC-E544-A67D-B2D0A56CB08C}">
      <dgm:prSet/>
      <dgm:spPr/>
      <dgm:t>
        <a:bodyPr/>
        <a:lstStyle/>
        <a:p>
          <a:endParaRPr lang="da-DK"/>
        </a:p>
      </dgm:t>
    </dgm:pt>
    <dgm:pt modelId="{42627FCC-6983-0642-80BE-4EF8830A35CE}" type="sibTrans" cxnId="{CFE9ADD6-0EFC-E544-A67D-B2D0A56CB08C}">
      <dgm:prSet/>
      <dgm:spPr/>
      <dgm:t>
        <a:bodyPr/>
        <a:lstStyle/>
        <a:p>
          <a:endParaRPr lang="da-DK"/>
        </a:p>
      </dgm:t>
    </dgm:pt>
    <dgm:pt modelId="{A53F0F84-3D2E-F34A-846D-0505853BFA00}">
      <dgm:prSet phldrT="[Text]" custT="1"/>
      <dgm:spPr/>
      <dgm:t>
        <a:bodyPr/>
        <a:lstStyle/>
        <a:p>
          <a:r>
            <a:rPr lang="da-DK" sz="1200" dirty="0" smtClean="0">
              <a:solidFill>
                <a:srgbClr val="000000"/>
              </a:solidFill>
            </a:rPr>
            <a:t>1.  Tendenser til reducering af omkostninger for hospitalet</a:t>
          </a:r>
        </a:p>
        <a:p>
          <a:r>
            <a:rPr lang="da-DK" sz="1200" dirty="0" smtClean="0">
              <a:solidFill>
                <a:srgbClr val="000000"/>
              </a:solidFill>
            </a:rPr>
            <a:t>2. Tendenser til reducering af omkostninger til praksissektoren</a:t>
          </a:r>
          <a:endParaRPr lang="da-DK" sz="1200" dirty="0">
            <a:solidFill>
              <a:srgbClr val="000000"/>
            </a:solidFill>
          </a:endParaRPr>
        </a:p>
      </dgm:t>
    </dgm:pt>
    <dgm:pt modelId="{0A3ADFB2-8DB5-E944-9183-19E3AEBA0601}" type="parTrans" cxnId="{39522CE7-995B-9D4B-8C48-7E414E0ED9A2}">
      <dgm:prSet/>
      <dgm:spPr/>
      <dgm:t>
        <a:bodyPr/>
        <a:lstStyle/>
        <a:p>
          <a:endParaRPr lang="da-DK"/>
        </a:p>
      </dgm:t>
    </dgm:pt>
    <dgm:pt modelId="{EE1F691A-D1E0-F444-B549-486AF2A060BC}" type="sibTrans" cxnId="{39522CE7-995B-9D4B-8C48-7E414E0ED9A2}">
      <dgm:prSet/>
      <dgm:spPr/>
      <dgm:t>
        <a:bodyPr/>
        <a:lstStyle/>
        <a:p>
          <a:endParaRPr lang="da-DK"/>
        </a:p>
      </dgm:t>
    </dgm:pt>
    <dgm:pt modelId="{A819D2FB-B4F1-FF44-A3D5-826A4F0A87FC}">
      <dgm:prSet phldrT="[Text]" custT="1"/>
      <dgm:spPr/>
      <dgm:t>
        <a:bodyPr/>
        <a:lstStyle/>
        <a:p>
          <a:r>
            <a:rPr lang="da-DK" sz="1200" dirty="0" smtClean="0">
              <a:solidFill>
                <a:srgbClr val="000000"/>
              </a:solidFill>
            </a:rPr>
            <a:t>1. Få eller ingen langtidssygemeldte</a:t>
          </a:r>
        </a:p>
        <a:p>
          <a:r>
            <a:rPr lang="da-DK" sz="1200" dirty="0" smtClean="0">
              <a:solidFill>
                <a:srgbClr val="000000"/>
              </a:solidFill>
            </a:rPr>
            <a:t>2. Tendenser til reducering i antallet af ambulante kontakter</a:t>
          </a:r>
        </a:p>
        <a:p>
          <a:r>
            <a:rPr lang="da-DK" sz="1200" dirty="0" smtClean="0">
              <a:solidFill>
                <a:srgbClr val="000000"/>
              </a:solidFill>
            </a:rPr>
            <a:t>3. Tendenser til reducering i antallet af kontakter til almen praksis og fysioterapi </a:t>
          </a:r>
        </a:p>
        <a:p>
          <a:r>
            <a:rPr lang="da-DK" sz="1200" dirty="0" smtClean="0">
              <a:solidFill>
                <a:srgbClr val="000000"/>
              </a:solidFill>
            </a:rPr>
            <a:t>4. Borgernes har været i høj grad været oplevet at caféens undervisning var relevant</a:t>
          </a:r>
        </a:p>
        <a:p>
          <a:r>
            <a:rPr lang="da-DK" sz="1200" dirty="0" smtClean="0">
              <a:solidFill>
                <a:srgbClr val="000000"/>
              </a:solidFill>
            </a:rPr>
            <a:t>5. 77 % har trænet hjemme 1-3 gange om ugen som anbefalet</a:t>
          </a:r>
          <a:endParaRPr lang="da-DK" sz="1200" dirty="0">
            <a:solidFill>
              <a:srgbClr val="000000"/>
            </a:solidFill>
          </a:endParaRPr>
        </a:p>
      </dgm:t>
    </dgm:pt>
    <dgm:pt modelId="{BAED7F90-3DEF-5048-A336-896C885585AC}" type="parTrans" cxnId="{45CE3758-44CD-EB45-A3B8-CE38219EB741}">
      <dgm:prSet/>
      <dgm:spPr/>
      <dgm:t>
        <a:bodyPr/>
        <a:lstStyle/>
        <a:p>
          <a:endParaRPr lang="da-DK"/>
        </a:p>
      </dgm:t>
    </dgm:pt>
    <dgm:pt modelId="{AB177F5C-DD38-B248-95A9-50B5513DBF5E}" type="sibTrans" cxnId="{45CE3758-44CD-EB45-A3B8-CE38219EB741}">
      <dgm:prSet/>
      <dgm:spPr/>
      <dgm:t>
        <a:bodyPr/>
        <a:lstStyle/>
        <a:p>
          <a:endParaRPr lang="da-DK"/>
        </a:p>
      </dgm:t>
    </dgm:pt>
    <dgm:pt modelId="{CF3AD484-23AC-174D-B7F0-05C7343B3405}" type="pres">
      <dgm:prSet presAssocID="{C4B8551D-9AB6-824A-9700-3EA760676B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4AE3258F-F46F-374E-9874-17D7B08A0478}" type="pres">
      <dgm:prSet presAssocID="{3866B8A0-CC1E-A543-93AA-87A4DFA27E15}" presName="node" presStyleLbl="node1" presStyleIdx="0" presStyleCnt="3" custScaleY="165075" custRadScaleRad="94582" custRadScaleInc="-160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4929351-E8C3-054F-92FD-7B578D2D3DEA}" type="pres">
      <dgm:prSet presAssocID="{42627FCC-6983-0642-80BE-4EF8830A35CE}" presName="sibTrans" presStyleLbl="sibTrans2D1" presStyleIdx="0" presStyleCnt="3"/>
      <dgm:spPr/>
      <dgm:t>
        <a:bodyPr/>
        <a:lstStyle/>
        <a:p>
          <a:endParaRPr lang="da-DK"/>
        </a:p>
      </dgm:t>
    </dgm:pt>
    <dgm:pt modelId="{F79E91F5-FACC-044D-8258-1CC7D8104D58}" type="pres">
      <dgm:prSet presAssocID="{42627FCC-6983-0642-80BE-4EF8830A35CE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049C1F13-25EB-E248-8FE3-BA435440D06D}" type="pres">
      <dgm:prSet presAssocID="{A53F0F84-3D2E-F34A-846D-0505853BFA00}" presName="node" presStyleLbl="node1" presStyleIdx="1" presStyleCnt="3" custScaleY="16389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1546D9-415C-1942-AE9C-25D7476D3ABF}" type="pres">
      <dgm:prSet presAssocID="{EE1F691A-D1E0-F444-B549-486AF2A060BC}" presName="sibTrans" presStyleLbl="sibTrans2D1" presStyleIdx="1" presStyleCnt="3"/>
      <dgm:spPr/>
      <dgm:t>
        <a:bodyPr/>
        <a:lstStyle/>
        <a:p>
          <a:endParaRPr lang="da-DK"/>
        </a:p>
      </dgm:t>
    </dgm:pt>
    <dgm:pt modelId="{C619C0AB-A584-4840-9C74-7F5A77702394}" type="pres">
      <dgm:prSet presAssocID="{EE1F691A-D1E0-F444-B549-486AF2A060BC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C1533825-495A-8F4F-9DC3-BE6B38913148}" type="pres">
      <dgm:prSet presAssocID="{A819D2FB-B4F1-FF44-A3D5-826A4F0A87FC}" presName="node" presStyleLbl="node1" presStyleIdx="2" presStyleCnt="3" custScaleY="174787" custRadScaleRad="103975" custRadScaleInc="-58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A017C59-7887-A948-971E-DEEFF1F190FF}" type="pres">
      <dgm:prSet presAssocID="{AB177F5C-DD38-B248-95A9-50B5513DBF5E}" presName="sibTrans" presStyleLbl="sibTrans2D1" presStyleIdx="2" presStyleCnt="3"/>
      <dgm:spPr/>
      <dgm:t>
        <a:bodyPr/>
        <a:lstStyle/>
        <a:p>
          <a:endParaRPr lang="da-DK"/>
        </a:p>
      </dgm:t>
    </dgm:pt>
    <dgm:pt modelId="{A10FBB36-6922-AC4B-8981-6B128A57B02D}" type="pres">
      <dgm:prSet presAssocID="{AB177F5C-DD38-B248-95A9-50B5513DBF5E}" presName="connectorText" presStyleLbl="sibTrans2D1" presStyleIdx="2" presStyleCnt="3"/>
      <dgm:spPr/>
      <dgm:t>
        <a:bodyPr/>
        <a:lstStyle/>
        <a:p>
          <a:endParaRPr lang="da-DK"/>
        </a:p>
      </dgm:t>
    </dgm:pt>
  </dgm:ptLst>
  <dgm:cxnLst>
    <dgm:cxn modelId="{E68BEE53-776A-C649-9F6F-2AFA2131C7DE}" type="presOf" srcId="{EE1F691A-D1E0-F444-B549-486AF2A060BC}" destId="{C619C0AB-A584-4840-9C74-7F5A77702394}" srcOrd="1" destOrd="0" presId="urn:microsoft.com/office/officeart/2005/8/layout/cycle7"/>
    <dgm:cxn modelId="{CFE9ADD6-0EFC-E544-A67D-B2D0A56CB08C}" srcId="{C4B8551D-9AB6-824A-9700-3EA760676BC5}" destId="{3866B8A0-CC1E-A543-93AA-87A4DFA27E15}" srcOrd="0" destOrd="0" parTransId="{68DE1FA9-CB97-2E48-AE50-E147DFD2B8F2}" sibTransId="{42627FCC-6983-0642-80BE-4EF8830A35CE}"/>
    <dgm:cxn modelId="{C77C5EC8-7A3D-7C47-946C-B6F299BD91EE}" type="presOf" srcId="{C4B8551D-9AB6-824A-9700-3EA760676BC5}" destId="{CF3AD484-23AC-174D-B7F0-05C7343B3405}" srcOrd="0" destOrd="0" presId="urn:microsoft.com/office/officeart/2005/8/layout/cycle7"/>
    <dgm:cxn modelId="{73AAEF51-FB98-024C-B29E-8F40D297E950}" type="presOf" srcId="{A819D2FB-B4F1-FF44-A3D5-826A4F0A87FC}" destId="{C1533825-495A-8F4F-9DC3-BE6B38913148}" srcOrd="0" destOrd="0" presId="urn:microsoft.com/office/officeart/2005/8/layout/cycle7"/>
    <dgm:cxn modelId="{FD7C6ED7-1E41-2C40-A3D4-158AC73FE8BC}" type="presOf" srcId="{AB177F5C-DD38-B248-95A9-50B5513DBF5E}" destId="{A10FBB36-6922-AC4B-8981-6B128A57B02D}" srcOrd="1" destOrd="0" presId="urn:microsoft.com/office/officeart/2005/8/layout/cycle7"/>
    <dgm:cxn modelId="{EB253E2E-E249-B146-A18F-944018A31B8C}" type="presOf" srcId="{42627FCC-6983-0642-80BE-4EF8830A35CE}" destId="{F79E91F5-FACC-044D-8258-1CC7D8104D58}" srcOrd="1" destOrd="0" presId="urn:microsoft.com/office/officeart/2005/8/layout/cycle7"/>
    <dgm:cxn modelId="{AAAF5EBB-2C12-EA42-AB40-C8C69D1F1E95}" type="presOf" srcId="{3866B8A0-CC1E-A543-93AA-87A4DFA27E15}" destId="{4AE3258F-F46F-374E-9874-17D7B08A0478}" srcOrd="0" destOrd="0" presId="urn:microsoft.com/office/officeart/2005/8/layout/cycle7"/>
    <dgm:cxn modelId="{16AF10A4-5329-1D44-B23E-C80084563B6D}" type="presOf" srcId="{42627FCC-6983-0642-80BE-4EF8830A35CE}" destId="{84929351-E8C3-054F-92FD-7B578D2D3DEA}" srcOrd="0" destOrd="0" presId="urn:microsoft.com/office/officeart/2005/8/layout/cycle7"/>
    <dgm:cxn modelId="{371FDD8C-9723-4E42-B5B0-923E0A36EE2B}" type="presOf" srcId="{EE1F691A-D1E0-F444-B549-486AF2A060BC}" destId="{E61546D9-415C-1942-AE9C-25D7476D3ABF}" srcOrd="0" destOrd="0" presId="urn:microsoft.com/office/officeart/2005/8/layout/cycle7"/>
    <dgm:cxn modelId="{45CE3758-44CD-EB45-A3B8-CE38219EB741}" srcId="{C4B8551D-9AB6-824A-9700-3EA760676BC5}" destId="{A819D2FB-B4F1-FF44-A3D5-826A4F0A87FC}" srcOrd="2" destOrd="0" parTransId="{BAED7F90-3DEF-5048-A336-896C885585AC}" sibTransId="{AB177F5C-DD38-B248-95A9-50B5513DBF5E}"/>
    <dgm:cxn modelId="{63BA24B9-59AA-A94C-B2AE-B12BBD993475}" type="presOf" srcId="{AB177F5C-DD38-B248-95A9-50B5513DBF5E}" destId="{3A017C59-7887-A948-971E-DEEFF1F190FF}" srcOrd="0" destOrd="0" presId="urn:microsoft.com/office/officeart/2005/8/layout/cycle7"/>
    <dgm:cxn modelId="{39522CE7-995B-9D4B-8C48-7E414E0ED9A2}" srcId="{C4B8551D-9AB6-824A-9700-3EA760676BC5}" destId="{A53F0F84-3D2E-F34A-846D-0505853BFA00}" srcOrd="1" destOrd="0" parTransId="{0A3ADFB2-8DB5-E944-9183-19E3AEBA0601}" sibTransId="{EE1F691A-D1E0-F444-B549-486AF2A060BC}"/>
    <dgm:cxn modelId="{2FFC1A6D-0E68-B845-95E7-B821A41DE556}" type="presOf" srcId="{A53F0F84-3D2E-F34A-846D-0505853BFA00}" destId="{049C1F13-25EB-E248-8FE3-BA435440D06D}" srcOrd="0" destOrd="0" presId="urn:microsoft.com/office/officeart/2005/8/layout/cycle7"/>
    <dgm:cxn modelId="{61D5D9D8-A880-534D-9453-F81AF4BBE0B1}" type="presParOf" srcId="{CF3AD484-23AC-174D-B7F0-05C7343B3405}" destId="{4AE3258F-F46F-374E-9874-17D7B08A0478}" srcOrd="0" destOrd="0" presId="urn:microsoft.com/office/officeart/2005/8/layout/cycle7"/>
    <dgm:cxn modelId="{44711731-2481-6649-9123-0305E80CDE80}" type="presParOf" srcId="{CF3AD484-23AC-174D-B7F0-05C7343B3405}" destId="{84929351-E8C3-054F-92FD-7B578D2D3DEA}" srcOrd="1" destOrd="0" presId="urn:microsoft.com/office/officeart/2005/8/layout/cycle7"/>
    <dgm:cxn modelId="{38F23A17-24F6-4044-8B0A-6CDF7B4F752A}" type="presParOf" srcId="{84929351-E8C3-054F-92FD-7B578D2D3DEA}" destId="{F79E91F5-FACC-044D-8258-1CC7D8104D58}" srcOrd="0" destOrd="0" presId="urn:microsoft.com/office/officeart/2005/8/layout/cycle7"/>
    <dgm:cxn modelId="{60FB2E9C-E7B2-024B-BAD9-378276240B8D}" type="presParOf" srcId="{CF3AD484-23AC-174D-B7F0-05C7343B3405}" destId="{049C1F13-25EB-E248-8FE3-BA435440D06D}" srcOrd="2" destOrd="0" presId="urn:microsoft.com/office/officeart/2005/8/layout/cycle7"/>
    <dgm:cxn modelId="{74E935E5-CBB5-7643-9422-CD51274D8AAA}" type="presParOf" srcId="{CF3AD484-23AC-174D-B7F0-05C7343B3405}" destId="{E61546D9-415C-1942-AE9C-25D7476D3ABF}" srcOrd="3" destOrd="0" presId="urn:microsoft.com/office/officeart/2005/8/layout/cycle7"/>
    <dgm:cxn modelId="{F1B47953-8BDF-E14C-903D-B112214BA0C3}" type="presParOf" srcId="{E61546D9-415C-1942-AE9C-25D7476D3ABF}" destId="{C619C0AB-A584-4840-9C74-7F5A77702394}" srcOrd="0" destOrd="0" presId="urn:microsoft.com/office/officeart/2005/8/layout/cycle7"/>
    <dgm:cxn modelId="{6E0838E6-DF8A-DE44-BF09-BF78415B4990}" type="presParOf" srcId="{CF3AD484-23AC-174D-B7F0-05C7343B3405}" destId="{C1533825-495A-8F4F-9DC3-BE6B38913148}" srcOrd="4" destOrd="0" presId="urn:microsoft.com/office/officeart/2005/8/layout/cycle7"/>
    <dgm:cxn modelId="{5F83370B-A638-BF41-8191-B865DB1040A4}" type="presParOf" srcId="{CF3AD484-23AC-174D-B7F0-05C7343B3405}" destId="{3A017C59-7887-A948-971E-DEEFF1F190FF}" srcOrd="5" destOrd="0" presId="urn:microsoft.com/office/officeart/2005/8/layout/cycle7"/>
    <dgm:cxn modelId="{50AAD18B-DE17-EA4A-9E01-30DC4B01F515}" type="presParOf" srcId="{3A017C59-7887-A948-971E-DEEFF1F190FF}" destId="{A10FBB36-6922-AC4B-8981-6B128A57B02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8551D-9AB6-824A-9700-3EA760676BC5}" type="doc">
      <dgm:prSet loTypeId="urn:microsoft.com/office/officeart/2005/8/layout/cycle7" loCatId="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da-DK"/>
        </a:p>
      </dgm:t>
    </dgm:pt>
    <dgm:pt modelId="{3866B8A0-CC1E-A543-93AA-87A4DFA27E15}">
      <dgm:prSet phldrT="[Text]" custT="1"/>
      <dgm:spPr/>
      <dgm:t>
        <a:bodyPr/>
        <a:lstStyle/>
        <a:p>
          <a:r>
            <a:rPr lang="da-DK" sz="1400" dirty="0" smtClean="0">
              <a:solidFill>
                <a:srgbClr val="000000"/>
              </a:solidFill>
            </a:rPr>
            <a:t>1. TOBS-scoren falder over tid – eller indlæggelse</a:t>
          </a:r>
        </a:p>
        <a:p>
          <a:endParaRPr lang="da-DK" sz="1400" dirty="0"/>
        </a:p>
      </dgm:t>
    </dgm:pt>
    <dgm:pt modelId="{68DE1FA9-CB97-2E48-AE50-E147DFD2B8F2}" type="parTrans" cxnId="{CFE9ADD6-0EFC-E544-A67D-B2D0A56CB08C}">
      <dgm:prSet/>
      <dgm:spPr/>
      <dgm:t>
        <a:bodyPr/>
        <a:lstStyle/>
        <a:p>
          <a:endParaRPr lang="da-DK"/>
        </a:p>
      </dgm:t>
    </dgm:pt>
    <dgm:pt modelId="{42627FCC-6983-0642-80BE-4EF8830A35CE}" type="sibTrans" cxnId="{CFE9ADD6-0EFC-E544-A67D-B2D0A56CB08C}">
      <dgm:prSet/>
      <dgm:spPr/>
      <dgm:t>
        <a:bodyPr/>
        <a:lstStyle/>
        <a:p>
          <a:endParaRPr lang="da-DK"/>
        </a:p>
      </dgm:t>
    </dgm:pt>
    <dgm:pt modelId="{A53F0F84-3D2E-F34A-846D-0505853BFA00}">
      <dgm:prSet phldrT="[Text]" custT="1"/>
      <dgm:spPr/>
      <dgm:t>
        <a:bodyPr/>
        <a:lstStyle/>
        <a:p>
          <a:r>
            <a:rPr lang="da-DK" sz="1200" dirty="0" smtClean="0">
              <a:solidFill>
                <a:srgbClr val="000000"/>
              </a:solidFill>
            </a:rPr>
            <a:t>1. Markant fald i omkostningerne til almen praksis</a:t>
          </a:r>
        </a:p>
        <a:p>
          <a:r>
            <a:rPr lang="da-DK" sz="1200" dirty="0" smtClean="0">
              <a:solidFill>
                <a:srgbClr val="000000"/>
              </a:solidFill>
            </a:rPr>
            <a:t>2. Mindre reduktion i omkostninger til kommunal sygepleje </a:t>
          </a:r>
        </a:p>
        <a:p>
          <a:r>
            <a:rPr lang="da-DK" sz="1200" dirty="0" smtClean="0">
              <a:solidFill>
                <a:srgbClr val="000000"/>
              </a:solidFill>
            </a:rPr>
            <a:t>3. Forskel i de to Kommuner op fald eller stigning i omkostninger til hjemmehjælp</a:t>
          </a:r>
          <a:endParaRPr lang="da-DK" sz="1200" dirty="0">
            <a:solidFill>
              <a:srgbClr val="000000"/>
            </a:solidFill>
          </a:endParaRPr>
        </a:p>
      </dgm:t>
    </dgm:pt>
    <dgm:pt modelId="{0A3ADFB2-8DB5-E944-9183-19E3AEBA0601}" type="parTrans" cxnId="{39522CE7-995B-9D4B-8C48-7E414E0ED9A2}">
      <dgm:prSet/>
      <dgm:spPr/>
      <dgm:t>
        <a:bodyPr/>
        <a:lstStyle/>
        <a:p>
          <a:endParaRPr lang="da-DK"/>
        </a:p>
      </dgm:t>
    </dgm:pt>
    <dgm:pt modelId="{EE1F691A-D1E0-F444-B549-486AF2A060BC}" type="sibTrans" cxnId="{39522CE7-995B-9D4B-8C48-7E414E0ED9A2}">
      <dgm:prSet/>
      <dgm:spPr/>
      <dgm:t>
        <a:bodyPr/>
        <a:lstStyle/>
        <a:p>
          <a:endParaRPr lang="da-DK"/>
        </a:p>
      </dgm:t>
    </dgm:pt>
    <dgm:pt modelId="{A819D2FB-B4F1-FF44-A3D5-826A4F0A87FC}">
      <dgm:prSet phldrT="[Text]" custT="1"/>
      <dgm:spPr/>
      <dgm:t>
        <a:bodyPr/>
        <a:lstStyle/>
        <a:p>
          <a:r>
            <a:rPr lang="da-DK" sz="1200" dirty="0" smtClean="0">
              <a:solidFill>
                <a:schemeClr val="tx1"/>
              </a:solidFill>
            </a:rPr>
            <a:t>1. Svag nedadgående tendens for forebyggelige indlæggelser</a:t>
          </a:r>
        </a:p>
        <a:p>
          <a:r>
            <a:rPr lang="da-DK" sz="1200" dirty="0" smtClean="0">
              <a:solidFill>
                <a:schemeClr val="tx1"/>
              </a:solidFill>
            </a:rPr>
            <a:t>2. Antallet af kommunale sygeplejetimer reduceres</a:t>
          </a:r>
        </a:p>
        <a:p>
          <a:r>
            <a:rPr lang="da-DK" sz="1200" dirty="0" smtClean="0">
              <a:solidFill>
                <a:schemeClr val="tx1"/>
              </a:solidFill>
            </a:rPr>
            <a:t>3. Praktiserende læger og hjemmesygeplejersker positive om et forbedret samarbejde</a:t>
          </a:r>
        </a:p>
        <a:p>
          <a:r>
            <a:rPr lang="da-DK" sz="1200" dirty="0" smtClean="0">
              <a:solidFill>
                <a:schemeClr val="tx1"/>
              </a:solidFill>
            </a:rPr>
            <a:t>4. Borgerne trygge</a:t>
          </a:r>
          <a:endParaRPr lang="da-DK" sz="1200" dirty="0">
            <a:solidFill>
              <a:schemeClr val="tx1"/>
            </a:solidFill>
          </a:endParaRPr>
        </a:p>
      </dgm:t>
    </dgm:pt>
    <dgm:pt modelId="{BAED7F90-3DEF-5048-A336-896C885585AC}" type="parTrans" cxnId="{45CE3758-44CD-EB45-A3B8-CE38219EB741}">
      <dgm:prSet/>
      <dgm:spPr/>
      <dgm:t>
        <a:bodyPr/>
        <a:lstStyle/>
        <a:p>
          <a:endParaRPr lang="da-DK"/>
        </a:p>
      </dgm:t>
    </dgm:pt>
    <dgm:pt modelId="{AB177F5C-DD38-B248-95A9-50B5513DBF5E}" type="sibTrans" cxnId="{45CE3758-44CD-EB45-A3B8-CE38219EB741}">
      <dgm:prSet/>
      <dgm:spPr/>
      <dgm:t>
        <a:bodyPr/>
        <a:lstStyle/>
        <a:p>
          <a:endParaRPr lang="da-DK"/>
        </a:p>
      </dgm:t>
    </dgm:pt>
    <dgm:pt modelId="{CF3AD484-23AC-174D-B7F0-05C7343B3405}" type="pres">
      <dgm:prSet presAssocID="{C4B8551D-9AB6-824A-9700-3EA760676B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4AE3258F-F46F-374E-9874-17D7B08A0478}" type="pres">
      <dgm:prSet presAssocID="{3866B8A0-CC1E-A543-93AA-87A4DFA27E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4929351-E8C3-054F-92FD-7B578D2D3DEA}" type="pres">
      <dgm:prSet presAssocID="{42627FCC-6983-0642-80BE-4EF8830A35CE}" presName="sibTrans" presStyleLbl="sibTrans2D1" presStyleIdx="0" presStyleCnt="3"/>
      <dgm:spPr/>
      <dgm:t>
        <a:bodyPr/>
        <a:lstStyle/>
        <a:p>
          <a:endParaRPr lang="da-DK"/>
        </a:p>
      </dgm:t>
    </dgm:pt>
    <dgm:pt modelId="{F79E91F5-FACC-044D-8258-1CC7D8104D58}" type="pres">
      <dgm:prSet presAssocID="{42627FCC-6983-0642-80BE-4EF8830A35CE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049C1F13-25EB-E248-8FE3-BA435440D06D}" type="pres">
      <dgm:prSet presAssocID="{A53F0F84-3D2E-F34A-846D-0505853BFA00}" presName="node" presStyleLbl="node1" presStyleIdx="1" presStyleCnt="3" custScaleY="12147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1546D9-415C-1942-AE9C-25D7476D3ABF}" type="pres">
      <dgm:prSet presAssocID="{EE1F691A-D1E0-F444-B549-486AF2A060BC}" presName="sibTrans" presStyleLbl="sibTrans2D1" presStyleIdx="1" presStyleCnt="3"/>
      <dgm:spPr/>
      <dgm:t>
        <a:bodyPr/>
        <a:lstStyle/>
        <a:p>
          <a:endParaRPr lang="da-DK"/>
        </a:p>
      </dgm:t>
    </dgm:pt>
    <dgm:pt modelId="{C619C0AB-A584-4840-9C74-7F5A77702394}" type="pres">
      <dgm:prSet presAssocID="{EE1F691A-D1E0-F444-B549-486AF2A060BC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C1533825-495A-8F4F-9DC3-BE6B38913148}" type="pres">
      <dgm:prSet presAssocID="{A819D2FB-B4F1-FF44-A3D5-826A4F0A87FC}" presName="node" presStyleLbl="node1" presStyleIdx="2" presStyleCnt="3" custScaleY="12208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A017C59-7887-A948-971E-DEEFF1F190FF}" type="pres">
      <dgm:prSet presAssocID="{AB177F5C-DD38-B248-95A9-50B5513DBF5E}" presName="sibTrans" presStyleLbl="sibTrans2D1" presStyleIdx="2" presStyleCnt="3"/>
      <dgm:spPr/>
      <dgm:t>
        <a:bodyPr/>
        <a:lstStyle/>
        <a:p>
          <a:endParaRPr lang="da-DK"/>
        </a:p>
      </dgm:t>
    </dgm:pt>
    <dgm:pt modelId="{A10FBB36-6922-AC4B-8981-6B128A57B02D}" type="pres">
      <dgm:prSet presAssocID="{AB177F5C-DD38-B248-95A9-50B5513DBF5E}" presName="connectorText" presStyleLbl="sibTrans2D1" presStyleIdx="2" presStyleCnt="3"/>
      <dgm:spPr/>
      <dgm:t>
        <a:bodyPr/>
        <a:lstStyle/>
        <a:p>
          <a:endParaRPr lang="da-DK"/>
        </a:p>
      </dgm:t>
    </dgm:pt>
  </dgm:ptLst>
  <dgm:cxnLst>
    <dgm:cxn modelId="{CFE9ADD6-0EFC-E544-A67D-B2D0A56CB08C}" srcId="{C4B8551D-9AB6-824A-9700-3EA760676BC5}" destId="{3866B8A0-CC1E-A543-93AA-87A4DFA27E15}" srcOrd="0" destOrd="0" parTransId="{68DE1FA9-CB97-2E48-AE50-E147DFD2B8F2}" sibTransId="{42627FCC-6983-0642-80BE-4EF8830A35CE}"/>
    <dgm:cxn modelId="{AE963C55-EDC4-1149-B741-A7B589163DA8}" type="presOf" srcId="{AB177F5C-DD38-B248-95A9-50B5513DBF5E}" destId="{3A017C59-7887-A948-971E-DEEFF1F190FF}" srcOrd="0" destOrd="0" presId="urn:microsoft.com/office/officeart/2005/8/layout/cycle7"/>
    <dgm:cxn modelId="{45CE3758-44CD-EB45-A3B8-CE38219EB741}" srcId="{C4B8551D-9AB6-824A-9700-3EA760676BC5}" destId="{A819D2FB-B4F1-FF44-A3D5-826A4F0A87FC}" srcOrd="2" destOrd="0" parTransId="{BAED7F90-3DEF-5048-A336-896C885585AC}" sibTransId="{AB177F5C-DD38-B248-95A9-50B5513DBF5E}"/>
    <dgm:cxn modelId="{8859E562-F844-FE40-AFCF-C8D9C1B12E63}" type="presOf" srcId="{AB177F5C-DD38-B248-95A9-50B5513DBF5E}" destId="{A10FBB36-6922-AC4B-8981-6B128A57B02D}" srcOrd="1" destOrd="0" presId="urn:microsoft.com/office/officeart/2005/8/layout/cycle7"/>
    <dgm:cxn modelId="{34ED7A5C-AA64-134A-B229-686F1D0CD94B}" type="presOf" srcId="{A819D2FB-B4F1-FF44-A3D5-826A4F0A87FC}" destId="{C1533825-495A-8F4F-9DC3-BE6B38913148}" srcOrd="0" destOrd="0" presId="urn:microsoft.com/office/officeart/2005/8/layout/cycle7"/>
    <dgm:cxn modelId="{7911B88B-7D43-AA4A-9619-A30BDB195C27}" type="presOf" srcId="{3866B8A0-CC1E-A543-93AA-87A4DFA27E15}" destId="{4AE3258F-F46F-374E-9874-17D7B08A0478}" srcOrd="0" destOrd="0" presId="urn:microsoft.com/office/officeart/2005/8/layout/cycle7"/>
    <dgm:cxn modelId="{4F863D81-641E-A642-B5A6-F0EBCA8E9BA6}" type="presOf" srcId="{C4B8551D-9AB6-824A-9700-3EA760676BC5}" destId="{CF3AD484-23AC-174D-B7F0-05C7343B3405}" srcOrd="0" destOrd="0" presId="urn:microsoft.com/office/officeart/2005/8/layout/cycle7"/>
    <dgm:cxn modelId="{E0168BD0-E035-674A-BE92-92026847BA99}" type="presOf" srcId="{42627FCC-6983-0642-80BE-4EF8830A35CE}" destId="{84929351-E8C3-054F-92FD-7B578D2D3DEA}" srcOrd="0" destOrd="0" presId="urn:microsoft.com/office/officeart/2005/8/layout/cycle7"/>
    <dgm:cxn modelId="{89F36624-4808-1D47-814F-CCB42750A4E3}" type="presOf" srcId="{A53F0F84-3D2E-F34A-846D-0505853BFA00}" destId="{049C1F13-25EB-E248-8FE3-BA435440D06D}" srcOrd="0" destOrd="0" presId="urn:microsoft.com/office/officeart/2005/8/layout/cycle7"/>
    <dgm:cxn modelId="{39522CE7-995B-9D4B-8C48-7E414E0ED9A2}" srcId="{C4B8551D-9AB6-824A-9700-3EA760676BC5}" destId="{A53F0F84-3D2E-F34A-846D-0505853BFA00}" srcOrd="1" destOrd="0" parTransId="{0A3ADFB2-8DB5-E944-9183-19E3AEBA0601}" sibTransId="{EE1F691A-D1E0-F444-B549-486AF2A060BC}"/>
    <dgm:cxn modelId="{8A92B62D-D6D5-E343-A55D-AC410EA00B58}" type="presOf" srcId="{42627FCC-6983-0642-80BE-4EF8830A35CE}" destId="{F79E91F5-FACC-044D-8258-1CC7D8104D58}" srcOrd="1" destOrd="0" presId="urn:microsoft.com/office/officeart/2005/8/layout/cycle7"/>
    <dgm:cxn modelId="{0E3BE2B5-1037-C34B-8B09-476EDF233FA8}" type="presOf" srcId="{EE1F691A-D1E0-F444-B549-486AF2A060BC}" destId="{E61546D9-415C-1942-AE9C-25D7476D3ABF}" srcOrd="0" destOrd="0" presId="urn:microsoft.com/office/officeart/2005/8/layout/cycle7"/>
    <dgm:cxn modelId="{DD305B6F-73D8-894F-B2B9-CC603E6F71E7}" type="presOf" srcId="{EE1F691A-D1E0-F444-B549-486AF2A060BC}" destId="{C619C0AB-A584-4840-9C74-7F5A77702394}" srcOrd="1" destOrd="0" presId="urn:microsoft.com/office/officeart/2005/8/layout/cycle7"/>
    <dgm:cxn modelId="{EE120AE2-20FD-EB4D-AED4-A7622AB73544}" type="presParOf" srcId="{CF3AD484-23AC-174D-B7F0-05C7343B3405}" destId="{4AE3258F-F46F-374E-9874-17D7B08A0478}" srcOrd="0" destOrd="0" presId="urn:microsoft.com/office/officeart/2005/8/layout/cycle7"/>
    <dgm:cxn modelId="{DF4BD853-5F05-0B48-A6B6-654A70729F29}" type="presParOf" srcId="{CF3AD484-23AC-174D-B7F0-05C7343B3405}" destId="{84929351-E8C3-054F-92FD-7B578D2D3DEA}" srcOrd="1" destOrd="0" presId="urn:microsoft.com/office/officeart/2005/8/layout/cycle7"/>
    <dgm:cxn modelId="{A471D0F9-1799-C342-8320-E4EDD8551A60}" type="presParOf" srcId="{84929351-E8C3-054F-92FD-7B578D2D3DEA}" destId="{F79E91F5-FACC-044D-8258-1CC7D8104D58}" srcOrd="0" destOrd="0" presId="urn:microsoft.com/office/officeart/2005/8/layout/cycle7"/>
    <dgm:cxn modelId="{49B6595C-BE01-044D-BC47-A87600353A02}" type="presParOf" srcId="{CF3AD484-23AC-174D-B7F0-05C7343B3405}" destId="{049C1F13-25EB-E248-8FE3-BA435440D06D}" srcOrd="2" destOrd="0" presId="urn:microsoft.com/office/officeart/2005/8/layout/cycle7"/>
    <dgm:cxn modelId="{265EC696-8E0E-5943-A20F-467DF7B6A7FA}" type="presParOf" srcId="{CF3AD484-23AC-174D-B7F0-05C7343B3405}" destId="{E61546D9-415C-1942-AE9C-25D7476D3ABF}" srcOrd="3" destOrd="0" presId="urn:microsoft.com/office/officeart/2005/8/layout/cycle7"/>
    <dgm:cxn modelId="{A57A932C-93ED-B947-B7ED-B4ABA4E52315}" type="presParOf" srcId="{E61546D9-415C-1942-AE9C-25D7476D3ABF}" destId="{C619C0AB-A584-4840-9C74-7F5A77702394}" srcOrd="0" destOrd="0" presId="urn:microsoft.com/office/officeart/2005/8/layout/cycle7"/>
    <dgm:cxn modelId="{D3DA5DEB-C5D3-474E-935C-1E8D2205F822}" type="presParOf" srcId="{CF3AD484-23AC-174D-B7F0-05C7343B3405}" destId="{C1533825-495A-8F4F-9DC3-BE6B38913148}" srcOrd="4" destOrd="0" presId="urn:microsoft.com/office/officeart/2005/8/layout/cycle7"/>
    <dgm:cxn modelId="{7781A2F1-14EC-B648-B2F4-52E0C3992F39}" type="presParOf" srcId="{CF3AD484-23AC-174D-B7F0-05C7343B3405}" destId="{3A017C59-7887-A948-971E-DEEFF1F190FF}" srcOrd="5" destOrd="0" presId="urn:microsoft.com/office/officeart/2005/8/layout/cycle7"/>
    <dgm:cxn modelId="{961FCAED-06F7-7C48-9BE6-B7578179C086}" type="presParOf" srcId="{3A017C59-7887-A948-971E-DEEFF1F190FF}" destId="{A10FBB36-6922-AC4B-8981-6B128A57B02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221DF8-8125-4B3A-B322-D3E507EF8243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27770A-0F15-4F47-A31F-9FDBFF2779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fld id="{2D955619-A284-4F37-896A-F04BC7D61D6F}" type="slidenum">
              <a:rPr lang="da-DK" sz="1300" smtClean="0">
                <a:solidFill>
                  <a:srgbClr val="000000"/>
                </a:solidFill>
                <a:latin typeface="Times" pitchFamily="18" charset="0"/>
                <a:ea typeface="ヒラギノ角ゴ Pro W3"/>
                <a:cs typeface="ヒラギノ角ゴ Pro W3"/>
              </a:rPr>
              <a:pPr defTabSz="9525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a-DK" sz="1300" smtClean="0">
              <a:solidFill>
                <a:srgbClr val="000000"/>
              </a:solidFill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C485-97F5-424F-BB7D-EEE6299E866B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BD81-63D6-4B5D-9BC8-9FA97AD7A28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40CE-F69B-4550-8A18-550F7E2DDE26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5932-27B2-4957-B39E-A982B7599E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FF3D-F370-488D-BF6D-B1D61D5C9ABD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7E5C-437C-4EBE-844B-52498450F9E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-9636125" y="-122238"/>
            <a:ext cx="22888575" cy="9263063"/>
            <a:chOff x="-6070" y="-77"/>
            <a:chExt cx="14418" cy="5835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da-DK" sz="2400">
                  <a:solidFill>
                    <a:srgbClr val="3F3018"/>
                  </a:solidFill>
                  <a:latin typeface="Verdana" charset="0"/>
                  <a:ea typeface="ヒラギノ角ゴ Pro W3" charset="0"/>
                  <a:cs typeface="ヒラギノ角ゴ Pro W3" charset="0"/>
                </a:rPr>
                <a:t> </a:t>
              </a:r>
            </a:p>
          </p:txBody>
        </p:sp>
        <p:sp>
          <p:nvSpPr>
            <p:cNvPr id="6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4652963" y="1077913"/>
            <a:ext cx="3640137" cy="1770062"/>
            <a:chOff x="2425" y="7208"/>
            <a:chExt cx="7069" cy="3441"/>
          </a:xfrm>
        </p:grpSpPr>
        <p:sp>
          <p:nvSpPr>
            <p:cNvPr id="10" name="Freeform 62"/>
            <p:cNvSpPr>
              <a:spLocks noChangeAspect="1"/>
            </p:cNvSpPr>
            <p:nvPr/>
          </p:nvSpPr>
          <p:spPr bwMode="auto">
            <a:xfrm>
              <a:off x="2425" y="7788"/>
              <a:ext cx="2750" cy="1753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1" name="Freeform 63"/>
            <p:cNvSpPr>
              <a:spLocks noChangeAspect="1"/>
            </p:cNvSpPr>
            <p:nvPr/>
          </p:nvSpPr>
          <p:spPr bwMode="auto">
            <a:xfrm>
              <a:off x="5326" y="7807"/>
              <a:ext cx="802" cy="1737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2" name="Freeform 64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49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3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9" cy="444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4" name="Freeform 66"/>
            <p:cNvSpPr>
              <a:spLocks noChangeAspect="1" noEditPoints="1"/>
            </p:cNvSpPr>
            <p:nvPr/>
          </p:nvSpPr>
          <p:spPr bwMode="auto">
            <a:xfrm>
              <a:off x="3029" y="10016"/>
              <a:ext cx="367" cy="457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5" name="Freeform 67"/>
            <p:cNvSpPr>
              <a:spLocks noChangeAspect="1" noEditPoints="1"/>
            </p:cNvSpPr>
            <p:nvPr/>
          </p:nvSpPr>
          <p:spPr bwMode="auto">
            <a:xfrm>
              <a:off x="3510" y="10016"/>
              <a:ext cx="361" cy="633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6" name="Freeform 68"/>
            <p:cNvSpPr>
              <a:spLocks noChangeAspect="1" noEditPoints="1"/>
            </p:cNvSpPr>
            <p:nvPr/>
          </p:nvSpPr>
          <p:spPr bwMode="auto">
            <a:xfrm>
              <a:off x="4019" y="9847"/>
              <a:ext cx="68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7" name="Freeform 69"/>
            <p:cNvSpPr>
              <a:spLocks noChangeAspect="1" noEditPoints="1"/>
            </p:cNvSpPr>
            <p:nvPr/>
          </p:nvSpPr>
          <p:spPr bwMode="auto">
            <a:xfrm>
              <a:off x="4222" y="10016"/>
              <a:ext cx="379" cy="457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8" name="Freeform 70"/>
            <p:cNvSpPr>
              <a:spLocks noChangeAspect="1"/>
            </p:cNvSpPr>
            <p:nvPr/>
          </p:nvSpPr>
          <p:spPr bwMode="auto">
            <a:xfrm>
              <a:off x="4722" y="10016"/>
              <a:ext cx="361" cy="447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9" name="Freeform 71"/>
            <p:cNvSpPr>
              <a:spLocks noChangeAspect="1"/>
            </p:cNvSpPr>
            <p:nvPr/>
          </p:nvSpPr>
          <p:spPr bwMode="auto">
            <a:xfrm>
              <a:off x="5233" y="10016"/>
              <a:ext cx="607" cy="447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0" name="Freeform 72"/>
            <p:cNvSpPr>
              <a:spLocks noChangeAspect="1" noEditPoints="1"/>
            </p:cNvSpPr>
            <p:nvPr/>
          </p:nvSpPr>
          <p:spPr bwMode="auto">
            <a:xfrm>
              <a:off x="5986" y="9847"/>
              <a:ext cx="68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1" name="Freeform 73"/>
            <p:cNvSpPr>
              <a:spLocks noChangeAspect="1" noEditPoints="1"/>
            </p:cNvSpPr>
            <p:nvPr/>
          </p:nvSpPr>
          <p:spPr bwMode="auto">
            <a:xfrm>
              <a:off x="6183" y="9847"/>
              <a:ext cx="358" cy="626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2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8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3" name="Freeform 75"/>
            <p:cNvSpPr>
              <a:spLocks noChangeAspect="1" noEditPoints="1"/>
            </p:cNvSpPr>
            <p:nvPr/>
          </p:nvSpPr>
          <p:spPr bwMode="auto">
            <a:xfrm>
              <a:off x="6923" y="9847"/>
              <a:ext cx="203" cy="802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4" name="Freeform 76"/>
            <p:cNvSpPr>
              <a:spLocks noChangeAspect="1"/>
            </p:cNvSpPr>
            <p:nvPr/>
          </p:nvSpPr>
          <p:spPr bwMode="auto">
            <a:xfrm>
              <a:off x="7222" y="10023"/>
              <a:ext cx="395" cy="617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" name="Rectangle 77"/>
            <p:cNvSpPr>
              <a:spLocks noChangeAspect="1" noChangeArrowheads="1"/>
            </p:cNvSpPr>
            <p:nvPr/>
          </p:nvSpPr>
          <p:spPr bwMode="auto">
            <a:xfrm>
              <a:off x="7709" y="9847"/>
              <a:ext cx="68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6" name="Rectangle 78"/>
            <p:cNvSpPr>
              <a:spLocks noChangeAspect="1" noChangeArrowheads="1"/>
            </p:cNvSpPr>
            <p:nvPr/>
          </p:nvSpPr>
          <p:spPr bwMode="auto">
            <a:xfrm>
              <a:off x="7931" y="9847"/>
              <a:ext cx="65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7" name="Freeform 79"/>
            <p:cNvSpPr>
              <a:spLocks noChangeAspect="1" noEditPoints="1"/>
            </p:cNvSpPr>
            <p:nvPr/>
          </p:nvSpPr>
          <p:spPr bwMode="auto">
            <a:xfrm>
              <a:off x="8113" y="10016"/>
              <a:ext cx="364" cy="457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8" name="Freeform 80"/>
            <p:cNvSpPr>
              <a:spLocks noChangeAspect="1"/>
            </p:cNvSpPr>
            <p:nvPr/>
          </p:nvSpPr>
          <p:spPr bwMode="auto">
            <a:xfrm>
              <a:off x="8618" y="10016"/>
              <a:ext cx="358" cy="447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9" name="Freeform 81"/>
            <p:cNvSpPr>
              <a:spLocks noChangeAspect="1" noEditPoints="1"/>
            </p:cNvSpPr>
            <p:nvPr/>
          </p:nvSpPr>
          <p:spPr bwMode="auto">
            <a:xfrm>
              <a:off x="9106" y="9847"/>
              <a:ext cx="364" cy="626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charset="2"/>
              <a:buNone/>
              <a:defRPr sz="2000"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30" name="Rectangle 8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a-DK"/>
              <a:t>www.regionmidtjylland.dk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EFB7FC-AE82-4A29-8772-30E8363B0A6B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56EC12-B072-4EA2-91BD-85F01E4C1FD7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E018BF-198D-4E40-AED6-090371071428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106ED4-97AE-4CBF-907D-7C7B01E42FC7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86E609-9698-40C6-A825-1E701A9DB9AE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7970C4-C759-499C-ACC0-83E316C9AFA4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855D09-620A-4368-9DB0-49A917547F8D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6BC3-7EAC-4154-A779-46EC8228CFF7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4366-4D60-4F5B-A117-E3436075635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A8CA45-C62F-4166-A935-3E19B13DC857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C8697F-B383-40AA-8A0F-F4C21C497E14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4BEB3A-80C4-4E11-9DB3-ABDFC758B7E7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C81A-DA4D-49AE-BA48-7C91BD45EFFB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B0F8-16D8-4810-8822-7E4EEAF465B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CE5D-F445-4D5A-AA4F-44CBC79FF43B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9050-5466-4275-9D24-81581C1A010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EC23-FC0C-494A-9D12-DB4B632C93DB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58F0-27F2-4976-8E43-37EFFCE4797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CC81-9FF6-4AB0-B22C-5FBF911B4865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3767-2FE1-4EE8-96CE-99FEE2F5DF3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FF3B-1A73-4B15-BAD9-E0699DD7CC90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ABAC-0E84-4197-ACA0-2B100014FC0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858E-E0E8-403E-9A6F-3C83E650D872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819B-3DF3-4F38-9277-05CE3A1BED1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8EBB-750C-4C96-BE64-3D86818114EF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63DD-12AC-4D2E-AF2B-A9FF57539A5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91864-972D-4C19-BC44-F12EC44A8548}" type="datetimeFigureOut">
              <a:rPr lang="en-US"/>
              <a:pPr>
                <a:defRPr/>
              </a:pPr>
              <a:t>10/19/2015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19CF1-9FE3-4316-AD38-CC2C1606BD6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E3DFD4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154A9F9-0EB4-417A-A063-9A716ED8A23F}" type="slidenum">
              <a:rPr lang="da-DK"/>
              <a:pPr>
                <a:defRPr/>
              </a:pPr>
              <a:t>‹nr.›</a:t>
            </a:fld>
            <a:r>
              <a:rPr lang="da-DK"/>
              <a:t>  ▪  www.regionmidtjylland.dk</a:t>
            </a:r>
          </a:p>
        </p:txBody>
      </p:sp>
      <p:grpSp>
        <p:nvGrpSpPr>
          <p:cNvPr id="13317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5"/>
              <a:ext cx="2754" cy="1752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6" y="7806"/>
              <a:ext cx="796" cy="1741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50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20"/>
              <a:ext cx="262" cy="441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32" y="10020"/>
              <a:ext cx="367" cy="451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14" y="10020"/>
              <a:ext cx="356" cy="629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7" y="9841"/>
              <a:ext cx="73" cy="61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6" y="10020"/>
              <a:ext cx="377" cy="451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19" y="10020"/>
              <a:ext cx="367" cy="441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20"/>
              <a:ext cx="607" cy="441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1"/>
              <a:ext cx="63" cy="61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5" y="9841"/>
              <a:ext cx="356" cy="629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5" y="9904"/>
              <a:ext cx="293" cy="567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8" y="9841"/>
              <a:ext cx="199" cy="808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0"/>
              <a:ext cx="398" cy="619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20"/>
              <a:ext cx="367" cy="451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4" y="10020"/>
              <a:ext cx="367" cy="441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1"/>
              <a:ext cx="367" cy="629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defRPr/>
              </a:pPr>
              <a:endParaRPr lang="da-DK" sz="2400">
                <a:solidFill>
                  <a:srgbClr val="3F3018"/>
                </a:solidFill>
                <a:latin typeface="Verdana" charset="0"/>
                <a:ea typeface="ヒラギノ角ゴ Pro W3" charset="0"/>
                <a:cs typeface="ヒラギノ角ゴ Pro W3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charset="0"/>
          <a:ea typeface="ヒラギノ角ゴ Pro W3" charset="0"/>
          <a:cs typeface="ヒラギノ角ゴ Pro W3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898525" indent="-27305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343025" indent="-18097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892300" indent="-1825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332038" indent="-17621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iaast\Skrivebord\Kvalitetsseminar\AM%20anv%20tripple%20aim%20metoden%20My%20Movie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8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>
                <a:ea typeface="ヒラギノ角ゴ Pro W3"/>
                <a:cs typeface="ヒラギノ角ゴ Pro W3"/>
              </a:rPr>
              <a:t>www.regionmidtjylland.dk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ea typeface="ヒラギノ角ゴ Pro W3"/>
                <a:cs typeface="ヒラギノ角ゴ Pro W3"/>
              </a:rPr>
              <a:t>Den praktiske erfaring med Triple Aim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a-DK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4500" y="249238"/>
            <a:ext cx="1951038" cy="1905000"/>
            <a:chOff x="445169" y="248786"/>
            <a:chExt cx="1950895" cy="1905924"/>
          </a:xfrm>
        </p:grpSpPr>
        <p:pic>
          <p:nvPicPr>
            <p:cNvPr id="28715" name="Picture 3" descr="Kruseduller - 7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5169" y="248786"/>
              <a:ext cx="1819963" cy="190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6" name="TextBox 4"/>
            <p:cNvSpPr txBox="1">
              <a:spLocks noChangeArrowheads="1"/>
            </p:cNvSpPr>
            <p:nvPr/>
          </p:nvSpPr>
          <p:spPr bwMode="auto">
            <a:xfrm>
              <a:off x="576101" y="1323713"/>
              <a:ext cx="181996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400" b="1">
                  <a:latin typeface="Calibri" pitchFamily="34" charset="0"/>
                </a:rPr>
                <a:t>Fleksible indlæggelser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65363" y="561975"/>
            <a:ext cx="1728787" cy="1958975"/>
            <a:chOff x="2265132" y="561661"/>
            <a:chExt cx="1728310" cy="1959682"/>
          </a:xfrm>
        </p:grpSpPr>
        <p:pic>
          <p:nvPicPr>
            <p:cNvPr id="28713" name="Picture 6" descr="Kruseduller - 8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5132" y="561661"/>
              <a:ext cx="1479537" cy="1959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4" name="TextBox 7"/>
            <p:cNvSpPr txBox="1">
              <a:spLocks noChangeArrowheads="1"/>
            </p:cNvSpPr>
            <p:nvPr/>
          </p:nvSpPr>
          <p:spPr bwMode="auto">
            <a:xfrm>
              <a:off x="2396064" y="785642"/>
              <a:ext cx="15973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400" b="1">
                  <a:latin typeface="Calibri" pitchFamily="34" charset="0"/>
                </a:rPr>
                <a:t>Callcenter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44500" y="2520950"/>
            <a:ext cx="1362075" cy="1355725"/>
            <a:chOff x="445169" y="2521343"/>
            <a:chExt cx="1361699" cy="1354832"/>
          </a:xfrm>
        </p:grpSpPr>
        <p:pic>
          <p:nvPicPr>
            <p:cNvPr id="28711" name="Picture 9" descr="Kruseduller - 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5169" y="2521343"/>
              <a:ext cx="1361699" cy="135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2" name="TextBox 10"/>
            <p:cNvSpPr txBox="1">
              <a:spLocks noChangeArrowheads="1"/>
            </p:cNvSpPr>
            <p:nvPr/>
          </p:nvSpPr>
          <p:spPr bwMode="auto">
            <a:xfrm>
              <a:off x="576101" y="2880687"/>
              <a:ext cx="123076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latin typeface="Calibri" pitchFamily="34" charset="0"/>
                </a:rPr>
                <a:t>Svangre app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994150" y="104775"/>
            <a:ext cx="1897063" cy="2284413"/>
            <a:chOff x="3993442" y="105223"/>
            <a:chExt cx="1898523" cy="2284167"/>
          </a:xfrm>
        </p:grpSpPr>
        <p:pic>
          <p:nvPicPr>
            <p:cNvPr id="28709" name="Picture 15" descr="Kruseduller - 1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3442" y="105223"/>
              <a:ext cx="1898523" cy="228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0" name="TextBox 16"/>
            <p:cNvSpPr txBox="1">
              <a:spLocks noChangeArrowheads="1"/>
            </p:cNvSpPr>
            <p:nvPr/>
          </p:nvSpPr>
          <p:spPr bwMode="auto">
            <a:xfrm>
              <a:off x="4098188" y="1129461"/>
              <a:ext cx="17937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400" b="1">
                  <a:latin typeface="Calibri" pitchFamily="34" charset="0"/>
                </a:rPr>
                <a:t>DÆMP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159375" y="1419225"/>
            <a:ext cx="3848100" cy="2922588"/>
            <a:chOff x="5160008" y="1419790"/>
            <a:chExt cx="3848150" cy="2921794"/>
          </a:xfrm>
        </p:grpSpPr>
        <p:pic>
          <p:nvPicPr>
            <p:cNvPr id="28707" name="Picture 17" descr="Kruseduller - 1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60008" y="1419790"/>
              <a:ext cx="3848150" cy="292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8" name="TextBox 18"/>
            <p:cNvSpPr txBox="1">
              <a:spLocks noChangeArrowheads="1"/>
            </p:cNvSpPr>
            <p:nvPr/>
          </p:nvSpPr>
          <p:spPr bwMode="auto">
            <a:xfrm>
              <a:off x="5499166" y="3902363"/>
              <a:ext cx="33387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latin typeface="Calibri" pitchFamily="34" charset="0"/>
                </a:rPr>
                <a:t>Opfølgende hjemmebesøg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272213" y="66675"/>
            <a:ext cx="2332037" cy="1738313"/>
            <a:chOff x="6271667" y="67157"/>
            <a:chExt cx="2331866" cy="1738556"/>
          </a:xfrm>
        </p:grpSpPr>
        <p:pic>
          <p:nvPicPr>
            <p:cNvPr id="28705" name="Picture 20" descr="Kruseduller - 13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71667" y="67157"/>
              <a:ext cx="2331866" cy="17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6" name="TextBox 21"/>
            <p:cNvSpPr txBox="1">
              <a:spLocks noChangeArrowheads="1"/>
            </p:cNvSpPr>
            <p:nvPr/>
          </p:nvSpPr>
          <p:spPr bwMode="auto">
            <a:xfrm>
              <a:off x="7084715" y="1129461"/>
              <a:ext cx="15188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400" b="1">
                  <a:latin typeface="Calibri" pitchFamily="34" charset="0"/>
                </a:rPr>
                <a:t>TOBS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487488" y="3538538"/>
            <a:ext cx="1951037" cy="2001837"/>
            <a:chOff x="1496530" y="3939556"/>
            <a:chExt cx="1951456" cy="2001830"/>
          </a:xfrm>
        </p:grpSpPr>
        <p:pic>
          <p:nvPicPr>
            <p:cNvPr id="28703" name="Picture 26" descr="Kruseduller - 15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96530" y="3939556"/>
              <a:ext cx="1951456" cy="200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4" name="TextBox 27"/>
            <p:cNvSpPr txBox="1">
              <a:spLocks noChangeArrowheads="1"/>
            </p:cNvSpPr>
            <p:nvPr/>
          </p:nvSpPr>
          <p:spPr bwMode="auto">
            <a:xfrm>
              <a:off x="1675936" y="5110389"/>
              <a:ext cx="16958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400" b="1">
                  <a:latin typeface="Calibri" pitchFamily="34" charset="0"/>
                </a:rPr>
                <a:t>Hjerte medicinsk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247650" y="4808538"/>
            <a:ext cx="2371725" cy="2049462"/>
            <a:chOff x="248256" y="4809124"/>
            <a:chExt cx="2371146" cy="2048876"/>
          </a:xfrm>
        </p:grpSpPr>
        <p:pic>
          <p:nvPicPr>
            <p:cNvPr id="28701" name="Picture 12" descr="Kruseduller - 10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8256" y="4809124"/>
              <a:ext cx="2371146" cy="204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2" name="TextBox 13"/>
            <p:cNvSpPr txBox="1">
              <a:spLocks noChangeArrowheads="1"/>
            </p:cNvSpPr>
            <p:nvPr/>
          </p:nvSpPr>
          <p:spPr bwMode="auto">
            <a:xfrm>
              <a:off x="629227" y="5932947"/>
              <a:ext cx="19901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latin typeface="Calibri" pitchFamily="34" charset="0"/>
                </a:rPr>
                <a:t>Skuldercaféer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87338" y="3887788"/>
            <a:ext cx="1127125" cy="1522412"/>
            <a:chOff x="288052" y="3887801"/>
            <a:chExt cx="1126020" cy="1521845"/>
          </a:xfrm>
        </p:grpSpPr>
        <p:pic>
          <p:nvPicPr>
            <p:cNvPr id="28699" name="Picture 23" descr="Kruseduller - 14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8052" y="3887801"/>
              <a:ext cx="1126020" cy="1521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0" name="TextBox 24"/>
            <p:cNvSpPr txBox="1">
              <a:spLocks noChangeArrowheads="1"/>
            </p:cNvSpPr>
            <p:nvPr/>
          </p:nvSpPr>
          <p:spPr bwMode="auto">
            <a:xfrm>
              <a:off x="837968" y="4648724"/>
              <a:ext cx="576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400" b="1">
                  <a:latin typeface="Calibri" pitchFamily="34" charset="0"/>
                </a:rPr>
                <a:t>IV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557713" y="4300538"/>
            <a:ext cx="4516437" cy="2557462"/>
            <a:chOff x="4557719" y="4301302"/>
            <a:chExt cx="4517171" cy="2556698"/>
          </a:xfrm>
        </p:grpSpPr>
        <p:pic>
          <p:nvPicPr>
            <p:cNvPr id="28697" name="Picture 29" descr="Kruseduller - 16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57719" y="4301302"/>
              <a:ext cx="4517171" cy="2556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8" name="TextBox 30"/>
            <p:cNvSpPr txBox="1">
              <a:spLocks noChangeArrowheads="1"/>
            </p:cNvSpPr>
            <p:nvPr/>
          </p:nvSpPr>
          <p:spPr bwMode="auto">
            <a:xfrm>
              <a:off x="6271667" y="5748281"/>
              <a:ext cx="2331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latin typeface="Calibri" pitchFamily="34" charset="0"/>
                </a:rPr>
                <a:t>Mobil røntgen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438525" y="3509963"/>
            <a:ext cx="2349500" cy="1774825"/>
            <a:chOff x="-5166423" y="2711058"/>
            <a:chExt cx="2349833" cy="1775154"/>
          </a:xfrm>
        </p:grpSpPr>
        <p:pic>
          <p:nvPicPr>
            <p:cNvPr id="28695" name="Picture 37" descr="Kruseduller - 21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5166423" y="2711058"/>
              <a:ext cx="2349833" cy="1775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6" name="TextBox 38"/>
            <p:cNvSpPr txBox="1">
              <a:spLocks noChangeArrowheads="1"/>
            </p:cNvSpPr>
            <p:nvPr/>
          </p:nvSpPr>
          <p:spPr bwMode="auto">
            <a:xfrm>
              <a:off x="-5054192" y="3849651"/>
              <a:ext cx="19354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latin typeface="Calibri" pitchFamily="34" charset="0"/>
                </a:rPr>
                <a:t>Viborg Akutteam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762250" y="5222875"/>
            <a:ext cx="3535363" cy="1554163"/>
            <a:chOff x="2762677" y="5222839"/>
            <a:chExt cx="3535177" cy="1554065"/>
          </a:xfrm>
        </p:grpSpPr>
        <p:pic>
          <p:nvPicPr>
            <p:cNvPr id="28693" name="Picture 33" descr="Kruseduller - 17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762677" y="5222839"/>
              <a:ext cx="3535177" cy="1437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4" name="TextBox 34"/>
            <p:cNvSpPr txBox="1">
              <a:spLocks noChangeArrowheads="1"/>
            </p:cNvSpPr>
            <p:nvPr/>
          </p:nvSpPr>
          <p:spPr bwMode="auto">
            <a:xfrm>
              <a:off x="4098188" y="6376794"/>
              <a:ext cx="21996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000" b="1">
                  <a:latin typeface="Calibri" pitchFamily="34" charset="0"/>
                </a:rPr>
                <a:t>Geriatrisk team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273550" y="1603375"/>
            <a:ext cx="2451100" cy="2646363"/>
            <a:chOff x="4273417" y="1603486"/>
            <a:chExt cx="2451497" cy="2646919"/>
          </a:xfrm>
        </p:grpSpPr>
        <p:pic>
          <p:nvPicPr>
            <p:cNvPr id="28691" name="Picture 41" descr="Kruseduller - 18.pn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73417" y="1603486"/>
              <a:ext cx="2451497" cy="264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2" name="TextBox 42"/>
            <p:cNvSpPr txBox="1">
              <a:spLocks noChangeArrowheads="1"/>
            </p:cNvSpPr>
            <p:nvPr/>
          </p:nvSpPr>
          <p:spPr bwMode="auto">
            <a:xfrm>
              <a:off x="4518439" y="3537781"/>
              <a:ext cx="177941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latin typeface="Calibri" pitchFamily="34" charset="0"/>
                </a:rPr>
                <a:t>Samarbejde om multisyge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181100" y="561975"/>
            <a:ext cx="2430463" cy="2647950"/>
            <a:chOff x="1180489" y="561661"/>
            <a:chExt cx="2431149" cy="2647846"/>
          </a:xfrm>
        </p:grpSpPr>
        <p:pic>
          <p:nvPicPr>
            <p:cNvPr id="28689" name="Picture 44" descr="Kruseduller - 20.pn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180489" y="561661"/>
              <a:ext cx="2431149" cy="2647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0" name="TextBox 45"/>
            <p:cNvSpPr txBox="1">
              <a:spLocks noChangeArrowheads="1"/>
            </p:cNvSpPr>
            <p:nvPr/>
          </p:nvSpPr>
          <p:spPr bwMode="auto">
            <a:xfrm>
              <a:off x="1353652" y="1954655"/>
              <a:ext cx="20848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000" b="1">
                  <a:latin typeface="Calibri" pitchFamily="34" charset="0"/>
                </a:rPr>
                <a:t>Ungemodtagelse</a:t>
              </a:r>
            </a:p>
          </p:txBody>
        </p:sp>
      </p:grpSp>
      <p:pic>
        <p:nvPicPr>
          <p:cNvPr id="48" name="Picture 47" descr="Kruseduller - 19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89513" y="2630488"/>
            <a:ext cx="23987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73675" y="5410200"/>
            <a:ext cx="2009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Calibri" pitchFamily="34" charset="0"/>
              </a:rPr>
              <a:t>Fælles Gravid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0554" y="824923"/>
          <a:ext cx="6965610" cy="581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733425" y="153988"/>
            <a:ext cx="7712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Calibri" pitchFamily="34" charset="0"/>
              </a:rPr>
              <a:t>Interaktiv skulderløft –  HE Midt, Skive, Viborg og Silkeborg Kommuner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Læringspunkter</a:t>
            </a:r>
          </a:p>
        </p:txBody>
      </p:sp>
      <p:pic>
        <p:nvPicPr>
          <p:cNvPr id="30722" name="Picture 62" descr="Billeder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413" y="1562100"/>
            <a:ext cx="36369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Kommunal læring – på tværs af kommunerne</a:t>
            </a:r>
          </a:p>
          <a:p>
            <a:pPr eaLnBrk="1" hangingPunct="1"/>
            <a:r>
              <a:rPr lang="da-DK" smtClean="0"/>
              <a:t>Sundhed  møder arbejdsmarked</a:t>
            </a:r>
          </a:p>
          <a:p>
            <a:pPr eaLnBrk="1" hangingPunct="1"/>
            <a:r>
              <a:rPr lang="da-DK" smtClean="0"/>
              <a:t>Hvilke indikatorer giver mening – nogle ud, andre ind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>Anne Marie Kjærsgaard, projektleder, sygeplejerske og MHH – HE Midt</a:t>
            </a:r>
            <a:endParaRPr lang="da-DK" dirty="0"/>
          </a:p>
        </p:txBody>
      </p:sp>
      <p:pic>
        <p:nvPicPr>
          <p:cNvPr id="31748" name="AM anv tripple aim metoden My Movie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 l="28348" r="28572"/>
          <a:stretch>
            <a:fillRect/>
          </a:stretch>
        </p:blipFill>
        <p:spPr bwMode="auto">
          <a:xfrm>
            <a:off x="2800350" y="1417638"/>
            <a:ext cx="275748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video fullScrn="1"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35946" y="1397000"/>
          <a:ext cx="6659284" cy="501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733425" y="523875"/>
            <a:ext cx="771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Calibri" pitchFamily="34" charset="0"/>
              </a:rPr>
              <a:t>TOBS i Syddjurs og Norddjurs Kommune: small-scale studier og fulde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Læringspunkter </a:t>
            </a:r>
          </a:p>
        </p:txBody>
      </p:sp>
      <p:pic>
        <p:nvPicPr>
          <p:cNvPr id="33794" name="Picture 63" descr="Billeder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9788" y="992188"/>
            <a:ext cx="3589337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Identificering af population</a:t>
            </a:r>
          </a:p>
          <a:p>
            <a:pPr eaLnBrk="1" hangingPunct="1"/>
            <a:r>
              <a:rPr lang="da-DK" smtClean="0"/>
              <a:t>Læring om hvilke indikatorer, der gav mening</a:t>
            </a:r>
          </a:p>
          <a:p>
            <a:pPr eaLnBrk="1" hangingPunct="1"/>
            <a:r>
              <a:rPr lang="da-DK" smtClean="0"/>
              <a:t>Hvilke data var tilgængelige – alternative veje til data</a:t>
            </a:r>
          </a:p>
          <a:p>
            <a:pPr eaLnBrk="1" hangingPunct="1"/>
            <a:r>
              <a:rPr lang="da-DK" smtClean="0"/>
              <a:t>Viden fra den brugeroplevede kvalitet som kan bruges ved implementering i alle regionens kommuner</a:t>
            </a:r>
          </a:p>
          <a:p>
            <a:pPr eaLnBrk="1" hangingPunct="1"/>
            <a:r>
              <a:rPr lang="da-DK" smtClean="0"/>
              <a:t>Det frugtbare ved tværsektoriel læring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1a_RMdias_BRE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119</Words>
  <Application>Microsoft Macintosh PowerPoint</Application>
  <PresentationFormat>Skærmshow (4:3)</PresentationFormat>
  <Paragraphs>31</Paragraphs>
  <Slides>7</Slides>
  <Notes>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Designskabeloner</vt:lpstr>
      </vt:variant>
      <vt:variant>
        <vt:i4>13</vt:i4>
      </vt:variant>
      <vt:variant>
        <vt:lpstr>Diastitler</vt:lpstr>
      </vt:variant>
      <vt:variant>
        <vt:i4>7</vt:i4>
      </vt:variant>
    </vt:vector>
  </HeadingPairs>
  <TitlesOfParts>
    <vt:vector size="26" baseType="lpstr">
      <vt:lpstr>Arial</vt:lpstr>
      <vt:lpstr>Calibri</vt:lpstr>
      <vt:lpstr>Verdana</vt:lpstr>
      <vt:lpstr>ヒラギノ角ゴ Pro W3</vt:lpstr>
      <vt:lpstr>Wingdings</vt:lpstr>
      <vt:lpstr>Times</vt:lpstr>
      <vt:lpstr>Office Theme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Den praktiske erfaring med Triple Aim</vt:lpstr>
      <vt:lpstr>Dias nummer 2</vt:lpstr>
      <vt:lpstr>Dias nummer 3</vt:lpstr>
      <vt:lpstr>Læringspunkter</vt:lpstr>
      <vt:lpstr>Anne Marie Kjærsgaard, projektleder, sygeplejerske og MHH – HE Midt</vt:lpstr>
      <vt:lpstr>Dias nummer 6</vt:lpstr>
      <vt:lpstr>Læringspunkter </vt:lpstr>
    </vt:vector>
  </TitlesOfParts>
  <Company>fisk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Astrup</dc:creator>
  <cp:lastModifiedBy>PIAAST</cp:lastModifiedBy>
  <cp:revision>18</cp:revision>
  <dcterms:created xsi:type="dcterms:W3CDTF">2015-10-03T19:32:42Z</dcterms:created>
  <dcterms:modified xsi:type="dcterms:W3CDTF">2015-10-19T09:11:21Z</dcterms:modified>
</cp:coreProperties>
</file>